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71" r:id="rId6"/>
    <p:sldId id="272" r:id="rId7"/>
    <p:sldId id="273" r:id="rId8"/>
    <p:sldId id="275" r:id="rId9"/>
    <p:sldId id="274" r:id="rId10"/>
    <p:sldId id="276" r:id="rId11"/>
    <p:sldId id="278" r:id="rId12"/>
    <p:sldId id="277" r:id="rId13"/>
    <p:sldId id="289" r:id="rId14"/>
    <p:sldId id="288" r:id="rId15"/>
    <p:sldId id="280" r:id="rId16"/>
    <p:sldId id="282" r:id="rId17"/>
    <p:sldId id="279" r:id="rId18"/>
    <p:sldId id="283" r:id="rId19"/>
    <p:sldId id="284" r:id="rId20"/>
    <p:sldId id="285" r:id="rId21"/>
    <p:sldId id="286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D646DE-B31B-4597-975D-0157F3F09021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699020-269C-46CB-B9F8-55B29B2B556F}">
      <dgm:prSet phldrT="[Text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000" dirty="0">
              <a:latin typeface="+mn-lt"/>
              <a:cs typeface="Times New Roman" panose="02020603050405020304" pitchFamily="18" charset="0"/>
            </a:rPr>
            <a:t>Selecting risk factors</a:t>
          </a:r>
        </a:p>
      </dgm:t>
    </dgm:pt>
    <dgm:pt modelId="{DF0F59DF-2F45-44B3-B25E-AA8D51DED10F}" type="parTrans" cxnId="{28CD9977-6E3D-4513-97DC-06CA550CE1D7}">
      <dgm:prSet/>
      <dgm:spPr/>
      <dgm:t>
        <a:bodyPr/>
        <a:lstStyle/>
        <a:p>
          <a:endParaRPr lang="en-US"/>
        </a:p>
      </dgm:t>
    </dgm:pt>
    <dgm:pt modelId="{4B1A991A-B38B-4714-A321-1901C16FC59E}" type="sibTrans" cxnId="{28CD9977-6E3D-4513-97DC-06CA550CE1D7}">
      <dgm:prSet/>
      <dgm:spPr/>
      <dgm:t>
        <a:bodyPr/>
        <a:lstStyle/>
        <a:p>
          <a:endParaRPr lang="en-US"/>
        </a:p>
      </dgm:t>
    </dgm:pt>
    <dgm:pt modelId="{50CA6B3C-4E07-4B2D-9E07-D94FEAC68782}">
      <dgm:prSet phldrT="[Text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000" dirty="0">
              <a:latin typeface="+mn-lt"/>
              <a:cs typeface="Times New Roman" panose="02020603050405020304" pitchFamily="18" charset="0"/>
            </a:rPr>
            <a:t>Output</a:t>
          </a:r>
        </a:p>
      </dgm:t>
    </dgm:pt>
    <dgm:pt modelId="{AA359605-D7E7-48E7-9D50-9F514D8CCCF6}" type="parTrans" cxnId="{2D967DA3-038B-4AB3-9BFA-C4E47A049CE7}">
      <dgm:prSet/>
      <dgm:spPr/>
      <dgm:t>
        <a:bodyPr/>
        <a:lstStyle/>
        <a:p>
          <a:endParaRPr lang="en-US"/>
        </a:p>
      </dgm:t>
    </dgm:pt>
    <dgm:pt modelId="{C35BF53D-4A61-4817-941B-24A83BF896E4}" type="sibTrans" cxnId="{2D967DA3-038B-4AB3-9BFA-C4E47A049CE7}">
      <dgm:prSet/>
      <dgm:spPr/>
      <dgm:t>
        <a:bodyPr/>
        <a:lstStyle/>
        <a:p>
          <a:endParaRPr lang="en-US"/>
        </a:p>
      </dgm:t>
    </dgm:pt>
    <dgm:pt modelId="{23EB6B22-E797-4C4F-B57B-334691D4EF94}">
      <dgm:prSet phldrT="[Text]"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000" dirty="0">
              <a:latin typeface="+mn-lt"/>
              <a:cs typeface="Times New Roman" panose="02020603050405020304" pitchFamily="18" charset="0"/>
            </a:rPr>
            <a:t>Machine Learning models</a:t>
          </a:r>
        </a:p>
      </dgm:t>
    </dgm:pt>
    <dgm:pt modelId="{1E275CE2-55B6-4DB1-ADD0-087017C3E168}" type="parTrans" cxnId="{A8D42B64-4FEE-4E12-8A3F-7DB958DB52F8}">
      <dgm:prSet/>
      <dgm:spPr/>
      <dgm:t>
        <a:bodyPr/>
        <a:lstStyle/>
        <a:p>
          <a:endParaRPr lang="en-US"/>
        </a:p>
      </dgm:t>
    </dgm:pt>
    <dgm:pt modelId="{828770F6-1342-4647-BD81-F8182CFD7A26}" type="sibTrans" cxnId="{A8D42B64-4FEE-4E12-8A3F-7DB958DB52F8}">
      <dgm:prSet/>
      <dgm:spPr/>
      <dgm:t>
        <a:bodyPr/>
        <a:lstStyle/>
        <a:p>
          <a:endParaRPr lang="en-US"/>
        </a:p>
      </dgm:t>
    </dgm:pt>
    <dgm:pt modelId="{7A81AF1D-66AA-414F-8B96-E45FE9E22A6F}" type="pres">
      <dgm:prSet presAssocID="{A6D646DE-B31B-4597-975D-0157F3F09021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1BE49AD-5FA7-4DBC-989E-DC2F37FE6952}" type="pres">
      <dgm:prSet presAssocID="{50CA6B3C-4E07-4B2D-9E07-D94FEAC68782}" presName="Accent3" presStyleCnt="0"/>
      <dgm:spPr/>
    </dgm:pt>
    <dgm:pt modelId="{3D2B6A31-1C74-41AB-AEB2-73564BD3155F}" type="pres">
      <dgm:prSet presAssocID="{50CA6B3C-4E07-4B2D-9E07-D94FEAC68782}" presName="Accent" presStyleLbl="node1" presStyleIdx="0" presStyleCnt="3" custLinFactNeighborX="53690"/>
      <dgm:spPr>
        <a:solidFill>
          <a:schemeClr val="accent2"/>
        </a:solidFill>
      </dgm:spPr>
    </dgm:pt>
    <dgm:pt modelId="{4AEB08E2-5088-4D44-8631-30FF7D842AB1}" type="pres">
      <dgm:prSet presAssocID="{50CA6B3C-4E07-4B2D-9E07-D94FEAC68782}" presName="ParentBackground3" presStyleCnt="0"/>
      <dgm:spPr/>
    </dgm:pt>
    <dgm:pt modelId="{A7F80A2A-93AF-4D62-9833-7F19D67DF16C}" type="pres">
      <dgm:prSet presAssocID="{50CA6B3C-4E07-4B2D-9E07-D94FEAC68782}" presName="ParentBackground" presStyleLbl="fgAcc1" presStyleIdx="0" presStyleCnt="3" custLinFactNeighborX="58470"/>
      <dgm:spPr/>
    </dgm:pt>
    <dgm:pt modelId="{39D1B1AC-3439-4F91-81C4-27F699C5C966}" type="pres">
      <dgm:prSet presAssocID="{50CA6B3C-4E07-4B2D-9E07-D94FEAC6878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706E7C9-BABF-4938-A965-52D72AAB5BAE}" type="pres">
      <dgm:prSet presAssocID="{23EB6B22-E797-4C4F-B57B-334691D4EF94}" presName="Accent2" presStyleCnt="0"/>
      <dgm:spPr/>
    </dgm:pt>
    <dgm:pt modelId="{018F8A8B-CA0C-41C9-9F16-D8CC5E7D8CF1}" type="pres">
      <dgm:prSet presAssocID="{23EB6B22-E797-4C4F-B57B-334691D4EF94}" presName="Accent" presStyleLbl="node1" presStyleIdx="1" presStyleCnt="3"/>
      <dgm:spPr>
        <a:solidFill>
          <a:schemeClr val="accent2"/>
        </a:solidFill>
      </dgm:spPr>
    </dgm:pt>
    <dgm:pt modelId="{F6C14AA2-68FD-4608-A6D9-2DA1757E83A1}" type="pres">
      <dgm:prSet presAssocID="{23EB6B22-E797-4C4F-B57B-334691D4EF94}" presName="ParentBackground2" presStyleCnt="0"/>
      <dgm:spPr/>
    </dgm:pt>
    <dgm:pt modelId="{63C609B8-EE2C-4FBC-9ECA-81E6B06AE28F}" type="pres">
      <dgm:prSet presAssocID="{23EB6B22-E797-4C4F-B57B-334691D4EF94}" presName="ParentBackground" presStyleLbl="fgAcc1" presStyleIdx="1" presStyleCnt="3"/>
      <dgm:spPr/>
    </dgm:pt>
    <dgm:pt modelId="{B52CEEF8-78D0-4DD1-B506-C3D9FABD7C81}" type="pres">
      <dgm:prSet presAssocID="{23EB6B22-E797-4C4F-B57B-334691D4EF9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6EA5FD7-AC7B-4D9B-AF89-F7FA982CB9B0}" type="pres">
      <dgm:prSet presAssocID="{B8699020-269C-46CB-B9F8-55B29B2B556F}" presName="Accent1" presStyleCnt="0"/>
      <dgm:spPr/>
    </dgm:pt>
    <dgm:pt modelId="{5BC56BCC-CDF4-4BD4-9BCF-17AF01BF09F2}" type="pres">
      <dgm:prSet presAssocID="{B8699020-269C-46CB-B9F8-55B29B2B556F}" presName="Accent" presStyleLbl="node1" presStyleIdx="2" presStyleCnt="3" custLinFactNeighborX="-40739" custLinFactNeighborY="17"/>
      <dgm:spPr>
        <a:solidFill>
          <a:schemeClr val="accent2"/>
        </a:solidFill>
        <a:ln>
          <a:solidFill>
            <a:schemeClr val="accent2"/>
          </a:solidFill>
        </a:ln>
      </dgm:spPr>
    </dgm:pt>
    <dgm:pt modelId="{70527D15-DCA4-48F7-ADA3-3B376DF08F9D}" type="pres">
      <dgm:prSet presAssocID="{B8699020-269C-46CB-B9F8-55B29B2B556F}" presName="ParentBackground1" presStyleCnt="0"/>
      <dgm:spPr/>
    </dgm:pt>
    <dgm:pt modelId="{20437C12-9534-4566-80B0-3B249CBE4482}" type="pres">
      <dgm:prSet presAssocID="{B8699020-269C-46CB-B9F8-55B29B2B556F}" presName="ParentBackground" presStyleLbl="fgAcc1" presStyleIdx="2" presStyleCnt="3" custLinFactNeighborX="-59444"/>
      <dgm:spPr/>
    </dgm:pt>
    <dgm:pt modelId="{847A540A-4FCE-4E10-AC6E-2AB7A5CFD458}" type="pres">
      <dgm:prSet presAssocID="{B8699020-269C-46CB-B9F8-55B29B2B556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AF32CF19-EBBA-42BA-A9F7-9B8C69E4F6FE}" type="presOf" srcId="{50CA6B3C-4E07-4B2D-9E07-D94FEAC68782}" destId="{39D1B1AC-3439-4F91-81C4-27F699C5C966}" srcOrd="1" destOrd="0" presId="urn:microsoft.com/office/officeart/2011/layout/CircleProcess"/>
    <dgm:cxn modelId="{29F5403C-7E6C-410D-BA35-CCE5E9B5CF8A}" type="presOf" srcId="{23EB6B22-E797-4C4F-B57B-334691D4EF94}" destId="{B52CEEF8-78D0-4DD1-B506-C3D9FABD7C81}" srcOrd="1" destOrd="0" presId="urn:microsoft.com/office/officeart/2011/layout/CircleProcess"/>
    <dgm:cxn modelId="{A8D42B64-4FEE-4E12-8A3F-7DB958DB52F8}" srcId="{A6D646DE-B31B-4597-975D-0157F3F09021}" destId="{23EB6B22-E797-4C4F-B57B-334691D4EF94}" srcOrd="1" destOrd="0" parTransId="{1E275CE2-55B6-4DB1-ADD0-087017C3E168}" sibTransId="{828770F6-1342-4647-BD81-F8182CFD7A26}"/>
    <dgm:cxn modelId="{28CD9977-6E3D-4513-97DC-06CA550CE1D7}" srcId="{A6D646DE-B31B-4597-975D-0157F3F09021}" destId="{B8699020-269C-46CB-B9F8-55B29B2B556F}" srcOrd="0" destOrd="0" parTransId="{DF0F59DF-2F45-44B3-B25E-AA8D51DED10F}" sibTransId="{4B1A991A-B38B-4714-A321-1901C16FC59E}"/>
    <dgm:cxn modelId="{3C813890-0465-4797-A457-198FBD94105A}" type="presOf" srcId="{A6D646DE-B31B-4597-975D-0157F3F09021}" destId="{7A81AF1D-66AA-414F-8B96-E45FE9E22A6F}" srcOrd="0" destOrd="0" presId="urn:microsoft.com/office/officeart/2011/layout/CircleProcess"/>
    <dgm:cxn modelId="{2D967DA3-038B-4AB3-9BFA-C4E47A049CE7}" srcId="{A6D646DE-B31B-4597-975D-0157F3F09021}" destId="{50CA6B3C-4E07-4B2D-9E07-D94FEAC68782}" srcOrd="2" destOrd="0" parTransId="{AA359605-D7E7-48E7-9D50-9F514D8CCCF6}" sibTransId="{C35BF53D-4A61-4817-941B-24A83BF896E4}"/>
    <dgm:cxn modelId="{7991B2A9-8F5A-4D5F-B4CE-74DED7B8150F}" type="presOf" srcId="{23EB6B22-E797-4C4F-B57B-334691D4EF94}" destId="{63C609B8-EE2C-4FBC-9ECA-81E6B06AE28F}" srcOrd="0" destOrd="0" presId="urn:microsoft.com/office/officeart/2011/layout/CircleProcess"/>
    <dgm:cxn modelId="{FCC3AEDB-96CC-4A29-8F6F-597546DF1DA3}" type="presOf" srcId="{B8699020-269C-46CB-B9F8-55B29B2B556F}" destId="{20437C12-9534-4566-80B0-3B249CBE4482}" srcOrd="0" destOrd="0" presId="urn:microsoft.com/office/officeart/2011/layout/CircleProcess"/>
    <dgm:cxn modelId="{72D92BEE-6FD2-4C8F-B1C4-F31711051092}" type="presOf" srcId="{50CA6B3C-4E07-4B2D-9E07-D94FEAC68782}" destId="{A7F80A2A-93AF-4D62-9833-7F19D67DF16C}" srcOrd="0" destOrd="0" presId="urn:microsoft.com/office/officeart/2011/layout/CircleProcess"/>
    <dgm:cxn modelId="{C669D3F7-4E8B-43A0-96B6-30B7A92F0614}" type="presOf" srcId="{B8699020-269C-46CB-B9F8-55B29B2B556F}" destId="{847A540A-4FCE-4E10-AC6E-2AB7A5CFD458}" srcOrd="1" destOrd="0" presId="urn:microsoft.com/office/officeart/2011/layout/CircleProcess"/>
    <dgm:cxn modelId="{BA88FBE1-393F-4A34-95BE-69840AAD5BBB}" type="presParOf" srcId="{7A81AF1D-66AA-414F-8B96-E45FE9E22A6F}" destId="{51BE49AD-5FA7-4DBC-989E-DC2F37FE6952}" srcOrd="0" destOrd="0" presId="urn:microsoft.com/office/officeart/2011/layout/CircleProcess"/>
    <dgm:cxn modelId="{2F2D6084-5905-4782-A065-0A9E15DA04E4}" type="presParOf" srcId="{51BE49AD-5FA7-4DBC-989E-DC2F37FE6952}" destId="{3D2B6A31-1C74-41AB-AEB2-73564BD3155F}" srcOrd="0" destOrd="0" presId="urn:microsoft.com/office/officeart/2011/layout/CircleProcess"/>
    <dgm:cxn modelId="{7B71EA11-842E-4CE7-9C4F-3041B038B41E}" type="presParOf" srcId="{7A81AF1D-66AA-414F-8B96-E45FE9E22A6F}" destId="{4AEB08E2-5088-4D44-8631-30FF7D842AB1}" srcOrd="1" destOrd="0" presId="urn:microsoft.com/office/officeart/2011/layout/CircleProcess"/>
    <dgm:cxn modelId="{8A0A269B-8C5B-4006-9A92-AF3B102F52D3}" type="presParOf" srcId="{4AEB08E2-5088-4D44-8631-30FF7D842AB1}" destId="{A7F80A2A-93AF-4D62-9833-7F19D67DF16C}" srcOrd="0" destOrd="0" presId="urn:microsoft.com/office/officeart/2011/layout/CircleProcess"/>
    <dgm:cxn modelId="{5D6D73CB-6544-4911-B3E2-7FD930780F58}" type="presParOf" srcId="{7A81AF1D-66AA-414F-8B96-E45FE9E22A6F}" destId="{39D1B1AC-3439-4F91-81C4-27F699C5C966}" srcOrd="2" destOrd="0" presId="urn:microsoft.com/office/officeart/2011/layout/CircleProcess"/>
    <dgm:cxn modelId="{A351D9FD-E17D-4F8D-B6ED-AE3D4E3BDE2A}" type="presParOf" srcId="{7A81AF1D-66AA-414F-8B96-E45FE9E22A6F}" destId="{2706E7C9-BABF-4938-A965-52D72AAB5BAE}" srcOrd="3" destOrd="0" presId="urn:microsoft.com/office/officeart/2011/layout/CircleProcess"/>
    <dgm:cxn modelId="{E27C7931-C72B-42B4-8E71-02AF0FC436C9}" type="presParOf" srcId="{2706E7C9-BABF-4938-A965-52D72AAB5BAE}" destId="{018F8A8B-CA0C-41C9-9F16-D8CC5E7D8CF1}" srcOrd="0" destOrd="0" presId="urn:microsoft.com/office/officeart/2011/layout/CircleProcess"/>
    <dgm:cxn modelId="{0E118542-5554-4495-8DC9-C1C4063D5266}" type="presParOf" srcId="{7A81AF1D-66AA-414F-8B96-E45FE9E22A6F}" destId="{F6C14AA2-68FD-4608-A6D9-2DA1757E83A1}" srcOrd="4" destOrd="0" presId="urn:microsoft.com/office/officeart/2011/layout/CircleProcess"/>
    <dgm:cxn modelId="{B43D024D-E7BC-4B44-A5D9-3E32438A8666}" type="presParOf" srcId="{F6C14AA2-68FD-4608-A6D9-2DA1757E83A1}" destId="{63C609B8-EE2C-4FBC-9ECA-81E6B06AE28F}" srcOrd="0" destOrd="0" presId="urn:microsoft.com/office/officeart/2011/layout/CircleProcess"/>
    <dgm:cxn modelId="{695FFAA4-974F-4606-894C-67E49BCAB3F1}" type="presParOf" srcId="{7A81AF1D-66AA-414F-8B96-E45FE9E22A6F}" destId="{B52CEEF8-78D0-4DD1-B506-C3D9FABD7C81}" srcOrd="5" destOrd="0" presId="urn:microsoft.com/office/officeart/2011/layout/CircleProcess"/>
    <dgm:cxn modelId="{3F664577-2070-4249-89EE-D0F089974E23}" type="presParOf" srcId="{7A81AF1D-66AA-414F-8B96-E45FE9E22A6F}" destId="{D6EA5FD7-AC7B-4D9B-AF89-F7FA982CB9B0}" srcOrd="6" destOrd="0" presId="urn:microsoft.com/office/officeart/2011/layout/CircleProcess"/>
    <dgm:cxn modelId="{D9D9ED78-BFBC-4386-9478-773017FBCBEC}" type="presParOf" srcId="{D6EA5FD7-AC7B-4D9B-AF89-F7FA982CB9B0}" destId="{5BC56BCC-CDF4-4BD4-9BCF-17AF01BF09F2}" srcOrd="0" destOrd="0" presId="urn:microsoft.com/office/officeart/2011/layout/CircleProcess"/>
    <dgm:cxn modelId="{8B802436-59C4-4871-A64A-E4F30F611703}" type="presParOf" srcId="{7A81AF1D-66AA-414F-8B96-E45FE9E22A6F}" destId="{70527D15-DCA4-48F7-ADA3-3B376DF08F9D}" srcOrd="7" destOrd="0" presId="urn:microsoft.com/office/officeart/2011/layout/CircleProcess"/>
    <dgm:cxn modelId="{3AB9ADC9-7E1C-4BA4-B7D0-7D9C45E89E65}" type="presParOf" srcId="{70527D15-DCA4-48F7-ADA3-3B376DF08F9D}" destId="{20437C12-9534-4566-80B0-3B249CBE4482}" srcOrd="0" destOrd="0" presId="urn:microsoft.com/office/officeart/2011/layout/CircleProcess"/>
    <dgm:cxn modelId="{1ED4BEB2-5DBE-4DBC-9403-C7F51058285E}" type="presParOf" srcId="{7A81AF1D-66AA-414F-8B96-E45FE9E22A6F}" destId="{847A540A-4FCE-4E10-AC6E-2AB7A5CFD458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31CA07-67E3-43C4-93C6-87ECD747E68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A37589-2327-41D9-AA14-24BDDA142D9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latin typeface="+mn-lt"/>
              <a:cs typeface="Times New Roman" panose="02020603050405020304" pitchFamily="18" charset="0"/>
            </a:rPr>
            <a:t>DT, NB, Logistic Regression</a:t>
          </a:r>
        </a:p>
      </dgm:t>
    </dgm:pt>
    <dgm:pt modelId="{E7ACA245-C5F6-4074-805B-E288DEEAC66B}" type="parTrans" cxnId="{00019CCF-C79E-41E2-BBA1-1C8EF81BA83F}">
      <dgm:prSet/>
      <dgm:spPr/>
      <dgm:t>
        <a:bodyPr/>
        <a:lstStyle/>
        <a:p>
          <a:endParaRPr lang="en-US"/>
        </a:p>
      </dgm:t>
    </dgm:pt>
    <dgm:pt modelId="{7E2EAAF2-64FD-4BA0-9A36-5AFE51609E14}" type="sibTrans" cxnId="{00019CCF-C79E-41E2-BBA1-1C8EF81BA83F}">
      <dgm:prSet/>
      <dgm:spPr/>
      <dgm:t>
        <a:bodyPr/>
        <a:lstStyle/>
        <a:p>
          <a:endParaRPr lang="en-US"/>
        </a:p>
      </dgm:t>
    </dgm:pt>
    <dgm:pt modelId="{3EAB0AAC-9E5D-493C-864D-1C47B6AE0768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latin typeface="+mn-lt"/>
              <a:cs typeface="Times New Roman" panose="02020603050405020304" pitchFamily="18" charset="0"/>
            </a:rPr>
            <a:t>Age, Height, Weight, Gender, Systolic, Diastolic, Cholesterol, Glucose, Smoking, Alcohol activity, Physical activity</a:t>
          </a:r>
        </a:p>
      </dgm:t>
    </dgm:pt>
    <dgm:pt modelId="{0E31B0C8-1CFF-4064-86F6-EE12D4A56A8F}" type="parTrans" cxnId="{301F1552-D48E-43C8-B318-EB7184FEB653}">
      <dgm:prSet/>
      <dgm:spPr/>
      <dgm:t>
        <a:bodyPr/>
        <a:lstStyle/>
        <a:p>
          <a:endParaRPr lang="en-US"/>
        </a:p>
      </dgm:t>
    </dgm:pt>
    <dgm:pt modelId="{1AA91F20-0242-4B87-93E5-E89C2E05E98D}" type="sibTrans" cxnId="{301F1552-D48E-43C8-B318-EB7184FEB653}">
      <dgm:prSet/>
      <dgm:spPr/>
      <dgm:t>
        <a:bodyPr/>
        <a:lstStyle/>
        <a:p>
          <a:endParaRPr lang="en-US"/>
        </a:p>
      </dgm:t>
    </dgm:pt>
    <dgm:pt modelId="{D8428C7A-68BE-448C-B9A5-2D6F176BA46D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latin typeface="+mn-lt"/>
              <a:cs typeface="Times New Roman" panose="02020603050405020304" pitchFamily="18" charset="0"/>
            </a:rPr>
            <a:t>Cardiovascular disease prediction</a:t>
          </a:r>
        </a:p>
      </dgm:t>
    </dgm:pt>
    <dgm:pt modelId="{9F1524E4-97CE-4C31-B157-212B0E742828}" type="parTrans" cxnId="{E7E7209F-A041-4CDD-BFF2-73EE64B30E51}">
      <dgm:prSet/>
      <dgm:spPr/>
      <dgm:t>
        <a:bodyPr/>
        <a:lstStyle/>
        <a:p>
          <a:endParaRPr lang="en-US"/>
        </a:p>
      </dgm:t>
    </dgm:pt>
    <dgm:pt modelId="{758AF7BF-6735-49B8-A2D7-F73FD9501F47}" type="sibTrans" cxnId="{E7E7209F-A041-4CDD-BFF2-73EE64B30E51}">
      <dgm:prSet/>
      <dgm:spPr/>
      <dgm:t>
        <a:bodyPr/>
        <a:lstStyle/>
        <a:p>
          <a:endParaRPr lang="en-US"/>
        </a:p>
      </dgm:t>
    </dgm:pt>
    <dgm:pt modelId="{4FD6772B-46AE-459D-9DCC-AAE1CA784445}" type="pres">
      <dgm:prSet presAssocID="{3C31CA07-67E3-43C4-93C6-87ECD747E68C}" presName="Name0" presStyleCnt="0">
        <dgm:presLayoutVars>
          <dgm:dir/>
          <dgm:animLvl val="lvl"/>
          <dgm:resizeHandles val="exact"/>
        </dgm:presLayoutVars>
      </dgm:prSet>
      <dgm:spPr/>
    </dgm:pt>
    <dgm:pt modelId="{D0A093F4-2E42-4B44-8E9E-22E4D04D2F88}" type="pres">
      <dgm:prSet presAssocID="{3EAB0AAC-9E5D-493C-864D-1C47B6AE0768}" presName="parTxOnly" presStyleLbl="node1" presStyleIdx="0" presStyleCnt="3" custScaleX="123596" custScaleY="105014" custLinFactNeighborX="-6729">
        <dgm:presLayoutVars>
          <dgm:chMax val="0"/>
          <dgm:chPref val="0"/>
          <dgm:bulletEnabled val="1"/>
        </dgm:presLayoutVars>
      </dgm:prSet>
      <dgm:spPr/>
    </dgm:pt>
    <dgm:pt modelId="{C8A0930D-027D-43D8-BE23-EAF7E614BF95}" type="pres">
      <dgm:prSet presAssocID="{1AA91F20-0242-4B87-93E5-E89C2E05E98D}" presName="parTxOnlySpace" presStyleCnt="0"/>
      <dgm:spPr/>
    </dgm:pt>
    <dgm:pt modelId="{27076379-AC3D-411A-91CD-86F2AF3EBA74}" type="pres">
      <dgm:prSet presAssocID="{4DA37589-2327-41D9-AA14-24BDDA142D94}" presName="parTxOnly" presStyleLbl="node1" presStyleIdx="1" presStyleCnt="3" custLinFactNeighborX="-72189" custLinFactNeighborY="409">
        <dgm:presLayoutVars>
          <dgm:chMax val="0"/>
          <dgm:chPref val="0"/>
          <dgm:bulletEnabled val="1"/>
        </dgm:presLayoutVars>
      </dgm:prSet>
      <dgm:spPr/>
    </dgm:pt>
    <dgm:pt modelId="{4BE7A8DB-4AA0-4B65-A383-EE9359458DB0}" type="pres">
      <dgm:prSet presAssocID="{7E2EAAF2-64FD-4BA0-9A36-5AFE51609E14}" presName="parTxOnlySpace" presStyleCnt="0"/>
      <dgm:spPr/>
    </dgm:pt>
    <dgm:pt modelId="{978033BF-6593-479D-9EC1-3AFADDC9F1A7}" type="pres">
      <dgm:prSet presAssocID="{D8428C7A-68BE-448C-B9A5-2D6F176BA46D}" presName="parTxOnly" presStyleLbl="node1" presStyleIdx="2" presStyleCnt="3" custLinFactX="-3485" custLinFactNeighborX="-100000" custLinFactNeighborY="1635">
        <dgm:presLayoutVars>
          <dgm:chMax val="0"/>
          <dgm:chPref val="0"/>
          <dgm:bulletEnabled val="1"/>
        </dgm:presLayoutVars>
      </dgm:prSet>
      <dgm:spPr/>
    </dgm:pt>
  </dgm:ptLst>
  <dgm:cxnLst>
    <dgm:cxn modelId="{43019819-2FD6-4223-BA02-F5D48898F1A7}" type="presOf" srcId="{4DA37589-2327-41D9-AA14-24BDDA142D94}" destId="{27076379-AC3D-411A-91CD-86F2AF3EBA74}" srcOrd="0" destOrd="0" presId="urn:microsoft.com/office/officeart/2005/8/layout/chevron1"/>
    <dgm:cxn modelId="{301F1552-D48E-43C8-B318-EB7184FEB653}" srcId="{3C31CA07-67E3-43C4-93C6-87ECD747E68C}" destId="{3EAB0AAC-9E5D-493C-864D-1C47B6AE0768}" srcOrd="0" destOrd="0" parTransId="{0E31B0C8-1CFF-4064-86F6-EE12D4A56A8F}" sibTransId="{1AA91F20-0242-4B87-93E5-E89C2E05E98D}"/>
    <dgm:cxn modelId="{DCD8278C-6556-46D4-BCFB-88AFFB9CF76A}" type="presOf" srcId="{D8428C7A-68BE-448C-B9A5-2D6F176BA46D}" destId="{978033BF-6593-479D-9EC1-3AFADDC9F1A7}" srcOrd="0" destOrd="0" presId="urn:microsoft.com/office/officeart/2005/8/layout/chevron1"/>
    <dgm:cxn modelId="{9F34239B-36FB-4ED1-A14B-4AC5DD9B2496}" type="presOf" srcId="{3C31CA07-67E3-43C4-93C6-87ECD747E68C}" destId="{4FD6772B-46AE-459D-9DCC-AAE1CA784445}" srcOrd="0" destOrd="0" presId="urn:microsoft.com/office/officeart/2005/8/layout/chevron1"/>
    <dgm:cxn modelId="{E7E7209F-A041-4CDD-BFF2-73EE64B30E51}" srcId="{3C31CA07-67E3-43C4-93C6-87ECD747E68C}" destId="{D8428C7A-68BE-448C-B9A5-2D6F176BA46D}" srcOrd="2" destOrd="0" parTransId="{9F1524E4-97CE-4C31-B157-212B0E742828}" sibTransId="{758AF7BF-6735-49B8-A2D7-F73FD9501F47}"/>
    <dgm:cxn modelId="{00019CCF-C79E-41E2-BBA1-1C8EF81BA83F}" srcId="{3C31CA07-67E3-43C4-93C6-87ECD747E68C}" destId="{4DA37589-2327-41D9-AA14-24BDDA142D94}" srcOrd="1" destOrd="0" parTransId="{E7ACA245-C5F6-4074-805B-E288DEEAC66B}" sibTransId="{7E2EAAF2-64FD-4BA0-9A36-5AFE51609E14}"/>
    <dgm:cxn modelId="{C9F9C4F6-B982-4D4F-B5DA-DC6E5D53FBC1}" type="presOf" srcId="{3EAB0AAC-9E5D-493C-864D-1C47B6AE0768}" destId="{D0A093F4-2E42-4B44-8E9E-22E4D04D2F88}" srcOrd="0" destOrd="0" presId="urn:microsoft.com/office/officeart/2005/8/layout/chevron1"/>
    <dgm:cxn modelId="{787E0AEF-D5C3-4FE2-B977-25B0A9E1DE81}" type="presParOf" srcId="{4FD6772B-46AE-459D-9DCC-AAE1CA784445}" destId="{D0A093F4-2E42-4B44-8E9E-22E4D04D2F88}" srcOrd="0" destOrd="0" presId="urn:microsoft.com/office/officeart/2005/8/layout/chevron1"/>
    <dgm:cxn modelId="{EA0409A4-7562-493B-9DAC-231070CF0664}" type="presParOf" srcId="{4FD6772B-46AE-459D-9DCC-AAE1CA784445}" destId="{C8A0930D-027D-43D8-BE23-EAF7E614BF95}" srcOrd="1" destOrd="0" presId="urn:microsoft.com/office/officeart/2005/8/layout/chevron1"/>
    <dgm:cxn modelId="{73415F3A-328A-4D11-B850-2523D45C7824}" type="presParOf" srcId="{4FD6772B-46AE-459D-9DCC-AAE1CA784445}" destId="{27076379-AC3D-411A-91CD-86F2AF3EBA74}" srcOrd="2" destOrd="0" presId="urn:microsoft.com/office/officeart/2005/8/layout/chevron1"/>
    <dgm:cxn modelId="{D4D537E7-C072-4EA3-8D95-6C8A103BFB73}" type="presParOf" srcId="{4FD6772B-46AE-459D-9DCC-AAE1CA784445}" destId="{4BE7A8DB-4AA0-4B65-A383-EE9359458DB0}" srcOrd="3" destOrd="0" presId="urn:microsoft.com/office/officeart/2005/8/layout/chevron1"/>
    <dgm:cxn modelId="{3F6DEE87-8331-4C1D-895C-C5154227FD8C}" type="presParOf" srcId="{4FD6772B-46AE-459D-9DCC-AAE1CA784445}" destId="{978033BF-6593-479D-9EC1-3AFADDC9F1A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B6A31-1C74-41AB-AEB2-73564BD3155F}">
      <dsp:nvSpPr>
        <dsp:cNvPr id="0" name=""/>
        <dsp:cNvSpPr/>
      </dsp:nvSpPr>
      <dsp:spPr>
        <a:xfrm>
          <a:off x="8609178" y="669029"/>
          <a:ext cx="1772243" cy="1772571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80A2A-93AF-4D62-9833-7F19D67DF16C}">
      <dsp:nvSpPr>
        <dsp:cNvPr id="0" name=""/>
        <dsp:cNvSpPr/>
      </dsp:nvSpPr>
      <dsp:spPr>
        <a:xfrm>
          <a:off x="8683923" y="728125"/>
          <a:ext cx="1654555" cy="16543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  <a:cs typeface="Times New Roman" panose="02020603050405020304" pitchFamily="18" charset="0"/>
            </a:rPr>
            <a:t>Output</a:t>
          </a:r>
        </a:p>
      </dsp:txBody>
      <dsp:txXfrm>
        <a:off x="8920453" y="964510"/>
        <a:ext cx="1181495" cy="1181610"/>
      </dsp:txXfrm>
    </dsp:sp>
    <dsp:sp modelId="{018F8A8B-CA0C-41C9-9F16-D8CC5E7D8CF1}">
      <dsp:nvSpPr>
        <dsp:cNvPr id="0" name=""/>
        <dsp:cNvSpPr/>
      </dsp:nvSpPr>
      <dsp:spPr>
        <a:xfrm rot="2700000">
          <a:off x="5828130" y="671172"/>
          <a:ext cx="1767974" cy="1767974"/>
        </a:xfrm>
        <a:prstGeom prst="teardrop">
          <a:avLst>
            <a:gd name="adj" fmla="val 10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609B8-EE2C-4FBC-9ECA-81E6B06AE28F}">
      <dsp:nvSpPr>
        <dsp:cNvPr id="0" name=""/>
        <dsp:cNvSpPr/>
      </dsp:nvSpPr>
      <dsp:spPr>
        <a:xfrm>
          <a:off x="5884840" y="728125"/>
          <a:ext cx="1654555" cy="16543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  <a:cs typeface="Times New Roman" panose="02020603050405020304" pitchFamily="18" charset="0"/>
            </a:rPr>
            <a:t>Machine Learning models</a:t>
          </a:r>
        </a:p>
      </dsp:txBody>
      <dsp:txXfrm>
        <a:off x="6121370" y="964510"/>
        <a:ext cx="1181495" cy="1181610"/>
      </dsp:txXfrm>
    </dsp:sp>
    <dsp:sp modelId="{5BC56BCC-CDF4-4BD4-9BCF-17AF01BF09F2}">
      <dsp:nvSpPr>
        <dsp:cNvPr id="0" name=""/>
        <dsp:cNvSpPr/>
      </dsp:nvSpPr>
      <dsp:spPr>
        <a:xfrm rot="2700000">
          <a:off x="2977871" y="671598"/>
          <a:ext cx="1767974" cy="1767974"/>
        </a:xfrm>
        <a:prstGeom prst="teardrop">
          <a:avLst>
            <a:gd name="adj" fmla="val 100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37C12-9534-4566-80B0-3B249CBE4482}">
      <dsp:nvSpPr>
        <dsp:cNvPr id="0" name=""/>
        <dsp:cNvSpPr/>
      </dsp:nvSpPr>
      <dsp:spPr>
        <a:xfrm>
          <a:off x="3069642" y="728125"/>
          <a:ext cx="1654555" cy="16543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  <a:cs typeface="Times New Roman" panose="02020603050405020304" pitchFamily="18" charset="0"/>
            </a:rPr>
            <a:t>Selecting risk factors</a:t>
          </a:r>
        </a:p>
      </dsp:txBody>
      <dsp:txXfrm>
        <a:off x="3306172" y="964510"/>
        <a:ext cx="1181495" cy="1181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093F4-2E42-4B44-8E9E-22E4D04D2F88}">
      <dsp:nvSpPr>
        <dsp:cNvPr id="0" name=""/>
        <dsp:cNvSpPr/>
      </dsp:nvSpPr>
      <dsp:spPr>
        <a:xfrm>
          <a:off x="0" y="933713"/>
          <a:ext cx="3657051" cy="1242893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cs typeface="Times New Roman" panose="02020603050405020304" pitchFamily="18" charset="0"/>
            </a:rPr>
            <a:t>Age, Height, Weight, Gender, Systolic, Diastolic, Cholesterol, Glucose, Smoking, Alcohol activity, Physical activity</a:t>
          </a:r>
        </a:p>
      </dsp:txBody>
      <dsp:txXfrm>
        <a:off x="621447" y="933713"/>
        <a:ext cx="2414158" cy="1242893"/>
      </dsp:txXfrm>
    </dsp:sp>
    <dsp:sp modelId="{27076379-AC3D-411A-91CD-86F2AF3EBA74}">
      <dsp:nvSpPr>
        <dsp:cNvPr id="0" name=""/>
        <dsp:cNvSpPr/>
      </dsp:nvSpPr>
      <dsp:spPr>
        <a:xfrm>
          <a:off x="3151435" y="968225"/>
          <a:ext cx="2958875" cy="118355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cs typeface="Times New Roman" panose="02020603050405020304" pitchFamily="18" charset="0"/>
            </a:rPr>
            <a:t>DT, NB, Logistic Regression</a:t>
          </a:r>
        </a:p>
      </dsp:txBody>
      <dsp:txXfrm>
        <a:off x="3743210" y="968225"/>
        <a:ext cx="1775325" cy="1183550"/>
      </dsp:txXfrm>
    </dsp:sp>
    <dsp:sp modelId="{978033BF-6593-479D-9EC1-3AFADDC9F1A7}">
      <dsp:nvSpPr>
        <dsp:cNvPr id="0" name=""/>
        <dsp:cNvSpPr/>
      </dsp:nvSpPr>
      <dsp:spPr>
        <a:xfrm>
          <a:off x="5629016" y="982736"/>
          <a:ext cx="2958875" cy="118355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cs typeface="Times New Roman" panose="02020603050405020304" pitchFamily="18" charset="0"/>
            </a:rPr>
            <a:t>Cardiovascular disease prediction</a:t>
          </a:r>
        </a:p>
      </dsp:txBody>
      <dsp:txXfrm>
        <a:off x="6220791" y="982736"/>
        <a:ext cx="1775325" cy="1183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BED5-9F6C-8D33-FF93-C3D3884CC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C54E0-FEBF-0D09-07B2-1CF41E9E4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3CBDD-01F8-E52F-5F34-62E37826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CA9EC-89B4-3395-913D-D19D4E52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26706-E151-AEA8-1926-79CF140F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78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13A7-E852-D6A1-75EC-F484A31B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92BB2-B33F-CBDF-7730-BE6002080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7D107-B3EC-F504-013B-D187F3E78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F12E1-DE96-A024-95EA-0449CB90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D88CD-560D-0879-6321-2911B10B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08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EA0F0-CA16-8CBD-216B-C3B846948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67B4D-D051-0A59-40FD-B3E06C7E7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3D58E-460C-7006-1EFB-0818169E7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77425-C99B-7DE1-BA90-1E3566A5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BBC70-38D8-9550-0DB6-B223D7E9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28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0F10-EA86-A9B5-5EE9-24451D36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E13C5-9DA6-450E-3F48-C1BD49BD1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F88FB-3F13-F77D-88A0-2AA7840E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2F740-BFCC-5A66-17F3-0945AE123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F0C01-19FE-7C03-555C-6BE146B2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48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1F55-7F35-E5C2-10F5-17191B90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732D0-66BC-C7A2-2E4D-B2F707FDE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61557-5234-0993-C5EA-F303CC7F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58F7-CFC9-6088-46D0-CB8EAF84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4376D-D051-AAB6-3278-42A6BFE1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50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557B7-D1BE-5D25-7F13-048DA1EE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5F0F5-B252-A067-571C-5AA830A47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A6215-AA20-E5EC-1B42-703CA0738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23F2D-3854-B7AC-655B-6095EB88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EB99D-393C-BAE1-D089-73BB02642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930B5-27BD-D99B-2FC5-806ABDB4B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2D99-B112-33D6-493D-4F134F0B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CC34E-5202-9BB4-66B2-DA214A3D6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5298F-9368-5DF4-759C-F295E1324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99737-17A7-87F0-1CC2-5C481A12C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0DB94-FD88-CFF2-45A9-9AA3471F3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DB361-1C94-313E-CA43-9899EC0E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49DC6-AE22-EF8C-B971-6E8C9797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BE74E-BA85-9119-1A51-7F43C44B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51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5740-6911-06AF-A5AD-049843B6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2DF237-79BC-DF8C-8077-785A02F1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04E61-8B13-A0FD-18F5-59A5BA37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A0DD0-3568-0A4D-E910-525FD0D7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06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C8ED6-DC34-548E-E8BC-F6EE0CFA7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CD6B2F-F414-2171-D07D-FC1A473AD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0803-94CD-07CC-7FE3-33BA78D7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12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521B-7EDF-B899-C631-636835BF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EE7F6-C359-F8E2-0B55-907B57807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726B-9C6D-C987-BDFD-944B21E43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DFFFA-7CA6-DE3C-E950-2AA1B8C4C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73477-1D8D-4F1B-0AFF-0D96F09A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D2DD5-72E0-278E-4CE4-8DCB1BBE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33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89B4-DE32-9840-1B3B-ED297198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60F904-DB66-DA96-793F-489475DBB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44D0E-F6ED-A9A2-72B8-1A4527ABE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30FCA-8D4A-8533-9545-9E3B6D41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23CDD-1832-D0F9-06E3-FB953186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ABFC0-99C8-6247-731D-84620EB6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01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81CF3B-7C2D-BF7C-147E-858C9CD9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97D02-7856-76CC-11A3-28CD6822C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33C8-9956-57CB-0385-60F03B274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A0801-4407-4BD5-890D-B31F90D21A57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39687-75A6-14E7-FE83-4D6D71799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AE56F-EA3E-55C7-FE5A-E8C2CE5A9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74356-B346-45E6-ADF1-4B45D599B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40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ive_Bayes_classifi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genomr.github.io/book/predicting-continuous-variables-regression-with-machine-learning.htm" TargetMode="External"/><Relationship Id="rId2" Type="http://schemas.openxmlformats.org/officeDocument/2006/relationships/hyperlink" Target="https://www.mathworks.com/discovery/machine-learning-model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towardsdatascience.com/the-beginners-guide-to-selecting-machine-learning-predictive-models-in-python-f2eb594e4dd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of an electromagnetic radiation">
            <a:extLst>
              <a:ext uri="{FF2B5EF4-FFF2-40B4-BE49-F238E27FC236}">
                <a16:creationId xmlns:a16="http://schemas.microsoft.com/office/drawing/2014/main" id="{1C014171-D983-20F8-F558-F775B7629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010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D6B01-6508-66B0-32FE-F6B1FA2484B9}"/>
              </a:ext>
            </a:extLst>
          </p:cNvPr>
          <p:cNvSpPr txBox="1"/>
          <p:nvPr/>
        </p:nvSpPr>
        <p:spPr>
          <a:xfrm>
            <a:off x="337300" y="2630657"/>
            <a:ext cx="7034167" cy="1695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ea typeface="+mj-ea"/>
                <a:cs typeface="+mj-cs"/>
              </a:rPr>
              <a:t>CARDIOVASCULAR DISEASE PREDICTION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3F5FD-B56A-2C4D-68EC-A09DF1C0EC0C}"/>
              </a:ext>
            </a:extLst>
          </p:cNvPr>
          <p:cNvSpPr txBox="1"/>
          <p:nvPr/>
        </p:nvSpPr>
        <p:spPr>
          <a:xfrm>
            <a:off x="375013" y="4850296"/>
            <a:ext cx="7284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SAT 5165 – BIG DATA ANALYTICS</a:t>
            </a:r>
          </a:p>
          <a:p>
            <a:pPr algn="l"/>
            <a:r>
              <a:rPr lang="en-US" sz="2000" dirty="0"/>
              <a:t>Rahul Vallapureddy, Vijaya Lakshmi Challagulla, Kalpana Danaboyina </a:t>
            </a:r>
          </a:p>
          <a:p>
            <a:endParaRPr lang="en-IN" sz="20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D814823-A583-15E3-E27F-92D386A1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0A215-FC18-9B43-5455-6CCA72B6FC1F}"/>
              </a:ext>
            </a:extLst>
          </p:cNvPr>
          <p:cNvSpPr txBox="1"/>
          <p:nvPr/>
        </p:nvSpPr>
        <p:spPr>
          <a:xfrm>
            <a:off x="10813774" y="6488658"/>
            <a:ext cx="13090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87177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799DF5A-22C0-B3FC-BC32-8EEA73CC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6"/>
            <a:ext cx="5954712" cy="593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773613-3D10-66AE-56FE-BCE347C09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6"/>
            <a:ext cx="6096000" cy="59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8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9D23D8-B31E-7DF1-DC57-D62E0350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05" y="30788"/>
            <a:ext cx="4717596" cy="3193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2FDD0-CA53-785E-824D-011AC2ECF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281" y="0"/>
            <a:ext cx="4717595" cy="3193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79181F-4F13-44BC-CB44-2A1770F1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846" y="3422876"/>
            <a:ext cx="4601030" cy="3435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A7B5A1-BAA3-42C5-CB72-6700E7EFC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05" y="3422876"/>
            <a:ext cx="4878387" cy="32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1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Five machine learning algorithms were used:</a:t>
            </a:r>
          </a:p>
          <a:p>
            <a:pPr lvl="1"/>
            <a:r>
              <a:rPr lang="en-US" sz="2000" dirty="0"/>
              <a:t>Decision Tree (DT)</a:t>
            </a:r>
          </a:p>
          <a:p>
            <a:pPr lvl="1"/>
            <a:r>
              <a:rPr lang="en-US" sz="2000" dirty="0"/>
              <a:t>Naïve Bayes Classifier</a:t>
            </a:r>
          </a:p>
          <a:p>
            <a:pPr lvl="1"/>
            <a:r>
              <a:rPr lang="en-US" sz="2000" dirty="0"/>
              <a:t>Logistic Regression (LR)</a:t>
            </a:r>
          </a:p>
          <a:p>
            <a:r>
              <a:rPr lang="en-US" sz="2000" dirty="0"/>
              <a:t>K-fold cross-validation was performed </a:t>
            </a:r>
          </a:p>
          <a:p>
            <a:r>
              <a:rPr lang="en-US" sz="2000" dirty="0"/>
              <a:t> Hyperparameter tuning was performed to check for the optimal parameters of machine learning models.</a:t>
            </a:r>
          </a:p>
          <a:p>
            <a:r>
              <a:rPr lang="en-US" sz="2000" dirty="0"/>
              <a:t>Standard scalar is a technique used in machine learning to transform features to have a mean of 0 and a standard deviation of 1, making them comparable and easier to analyze. It is commonly used in algorithms that are sensitive to the scale of the input features.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4285" y="1496106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91247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700" y="1882513"/>
            <a:ext cx="9626600" cy="4351338"/>
          </a:xfrm>
        </p:spPr>
        <p:txBody>
          <a:bodyPr>
            <a:noAutofit/>
          </a:bodyPr>
          <a:lstStyle/>
          <a:p>
            <a:r>
              <a:rPr lang="en-US" sz="2000" dirty="0"/>
              <a:t>Decision Tree (DT)-creates a tree based on which it  Assigns the class value to each data point and can vary based on the number of features </a:t>
            </a:r>
          </a:p>
          <a:p>
            <a:r>
              <a:rPr lang="en-US" sz="2000" dirty="0"/>
              <a:t>Logistic Regression (LR)- </a:t>
            </a:r>
            <a:r>
              <a:rPr lang="en-IN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mainly used for classification tasks where the goal is to predict the probability that an instance of belonging to a given class.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Naive Bayes Classifier -</a:t>
            </a:r>
            <a:r>
              <a:rPr lang="en-US" sz="2000" dirty="0"/>
              <a:t>Naive Bayes Classifier is a probabilistic algorithm for classification tasks. It predicts the probability of a given observation belonging to a particular class based on the conditional probabilities of the features in that observation.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4285" y="1496106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34565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26606D-587A-BEE4-3920-BA6BDEA482C8}"/>
              </a:ext>
            </a:extLst>
          </p:cNvPr>
          <p:cNvSpPr/>
          <p:nvPr/>
        </p:nvSpPr>
        <p:spPr>
          <a:xfrm>
            <a:off x="357421" y="2495083"/>
            <a:ext cx="2206171" cy="812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COLLECTION AND UNDERSTANDING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58BEB6-05E6-D721-A013-8114BD8BBFB5}"/>
              </a:ext>
            </a:extLst>
          </p:cNvPr>
          <p:cNvSpPr/>
          <p:nvPr/>
        </p:nvSpPr>
        <p:spPr>
          <a:xfrm>
            <a:off x="3811815" y="2495083"/>
            <a:ext cx="1930400" cy="8128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 PROCESSING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7D69CC-9588-B580-93E5-F6CFF6CF7F97}"/>
              </a:ext>
            </a:extLst>
          </p:cNvPr>
          <p:cNvSpPr/>
          <p:nvPr/>
        </p:nvSpPr>
        <p:spPr>
          <a:xfrm>
            <a:off x="6977741" y="2495083"/>
            <a:ext cx="1756229" cy="8128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EXPLORATORY ANALYSIS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DEC826-5624-5D7B-1124-36356F11DE01}"/>
              </a:ext>
            </a:extLst>
          </p:cNvPr>
          <p:cNvSpPr/>
          <p:nvPr/>
        </p:nvSpPr>
        <p:spPr>
          <a:xfrm>
            <a:off x="9615714" y="2480569"/>
            <a:ext cx="2097315" cy="8128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INTERPRETATION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5BC8E0-80C8-D0D3-3478-624028C0F99F}"/>
              </a:ext>
            </a:extLst>
          </p:cNvPr>
          <p:cNvSpPr/>
          <p:nvPr/>
        </p:nvSpPr>
        <p:spPr>
          <a:xfrm>
            <a:off x="9768114" y="4547512"/>
            <a:ext cx="1792516" cy="188092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Algorithms:</a:t>
            </a:r>
          </a:p>
          <a:p>
            <a:pPr algn="ctr"/>
            <a:r>
              <a:rPr lang="en-IN" dirty="0"/>
              <a:t>DT</a:t>
            </a:r>
          </a:p>
          <a:p>
            <a:pPr algn="ctr"/>
            <a:r>
              <a:rPr lang="en-IN" dirty="0"/>
              <a:t>RF</a:t>
            </a:r>
          </a:p>
          <a:p>
            <a:pPr algn="ctr"/>
            <a:r>
              <a:rPr lang="en-IN" dirty="0"/>
              <a:t>LR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5AEB8A-8C7B-533A-5E34-2080C35F6964}"/>
              </a:ext>
            </a:extLst>
          </p:cNvPr>
          <p:cNvCxnSpPr>
            <a:cxnSpLocks/>
          </p:cNvCxnSpPr>
          <p:nvPr/>
        </p:nvCxnSpPr>
        <p:spPr>
          <a:xfrm flipH="1">
            <a:off x="6095999" y="4121192"/>
            <a:ext cx="41583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F44F50-FF95-6839-B07A-54DF008FB93D}"/>
              </a:ext>
            </a:extLst>
          </p:cNvPr>
          <p:cNvCxnSpPr/>
          <p:nvPr/>
        </p:nvCxnSpPr>
        <p:spPr>
          <a:xfrm>
            <a:off x="6139542" y="4208950"/>
            <a:ext cx="0" cy="63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2FC2A02-03FA-4836-2D2E-1A228EA3B0B9}"/>
              </a:ext>
            </a:extLst>
          </p:cNvPr>
          <p:cNvSpPr/>
          <p:nvPr/>
        </p:nvSpPr>
        <p:spPr>
          <a:xfrm>
            <a:off x="5225142" y="4970344"/>
            <a:ext cx="1792513" cy="81279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APPLY ALGORITHAM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EAED7A-A8E1-39D2-F254-FB2FE896BDAC}"/>
              </a:ext>
            </a:extLst>
          </p:cNvPr>
          <p:cNvCxnSpPr/>
          <p:nvPr/>
        </p:nvCxnSpPr>
        <p:spPr>
          <a:xfrm>
            <a:off x="7119253" y="5376740"/>
            <a:ext cx="620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9FF09662-668A-4DFF-09D4-A1AF7820F229}"/>
              </a:ext>
            </a:extLst>
          </p:cNvPr>
          <p:cNvSpPr/>
          <p:nvPr/>
        </p:nvSpPr>
        <p:spPr>
          <a:xfrm>
            <a:off x="7844972" y="4970346"/>
            <a:ext cx="1553030" cy="812793"/>
          </a:xfrm>
          <a:prstGeom prst="snip1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29DD04-4EF7-DBD3-E549-BC44276CBD9B}"/>
              </a:ext>
            </a:extLst>
          </p:cNvPr>
          <p:cNvSpPr/>
          <p:nvPr/>
        </p:nvSpPr>
        <p:spPr>
          <a:xfrm>
            <a:off x="2093687" y="4970344"/>
            <a:ext cx="1792512" cy="81279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0BA81E-B9A0-AF92-300B-3CCBBC2196DA}"/>
              </a:ext>
            </a:extLst>
          </p:cNvPr>
          <p:cNvCxnSpPr>
            <a:cxnSpLocks/>
          </p:cNvCxnSpPr>
          <p:nvPr/>
        </p:nvCxnSpPr>
        <p:spPr>
          <a:xfrm flipV="1">
            <a:off x="3953326" y="5376740"/>
            <a:ext cx="1208314" cy="703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F61E5C-6D5F-E5F4-727A-97EBA7BC34B5}"/>
              </a:ext>
            </a:extLst>
          </p:cNvPr>
          <p:cNvCxnSpPr/>
          <p:nvPr/>
        </p:nvCxnSpPr>
        <p:spPr>
          <a:xfrm>
            <a:off x="2757715" y="2916886"/>
            <a:ext cx="94342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50B185-E3BF-0B54-4C07-17E32FAB1836}"/>
              </a:ext>
            </a:extLst>
          </p:cNvPr>
          <p:cNvCxnSpPr>
            <a:cxnSpLocks/>
          </p:cNvCxnSpPr>
          <p:nvPr/>
        </p:nvCxnSpPr>
        <p:spPr>
          <a:xfrm>
            <a:off x="5812974" y="2901483"/>
            <a:ext cx="1092197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4BF65A-D450-2C43-D358-C4774AAA8B86}"/>
              </a:ext>
            </a:extLst>
          </p:cNvPr>
          <p:cNvCxnSpPr>
            <a:cxnSpLocks/>
          </p:cNvCxnSpPr>
          <p:nvPr/>
        </p:nvCxnSpPr>
        <p:spPr>
          <a:xfrm>
            <a:off x="8817430" y="2865642"/>
            <a:ext cx="69668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C5E0F0-BEF5-4E94-BA05-E9A28ACB2A57}"/>
              </a:ext>
            </a:extLst>
          </p:cNvPr>
          <p:cNvCxnSpPr>
            <a:cxnSpLocks/>
          </p:cNvCxnSpPr>
          <p:nvPr/>
        </p:nvCxnSpPr>
        <p:spPr>
          <a:xfrm>
            <a:off x="10664373" y="3417909"/>
            <a:ext cx="0" cy="100506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18925A32-ABF7-EA09-388E-015DA99F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METHOD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6DFA48-E5EB-1E87-544A-71B4BBB6792C}"/>
              </a:ext>
            </a:extLst>
          </p:cNvPr>
          <p:cNvCxnSpPr/>
          <p:nvPr/>
        </p:nvCxnSpPr>
        <p:spPr>
          <a:xfrm>
            <a:off x="544285" y="1350966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9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METHODS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4285" y="1496106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CBC5D7D-2593-553B-E4D6-654CB770E31E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88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Precision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CBC5D7D-2593-553B-E4D6-654CB770E31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88366"/>
              </a:xfrm>
              <a:prstGeom prst="rect">
                <a:avLst/>
              </a:prstGeom>
              <a:blipFill>
                <a:blip r:embed="rId3"/>
                <a:stretch>
                  <a:fillRect l="-812" t="-1031" b="-8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89C6B1-297D-7AB1-C838-1A0BDC17C2D1}"/>
                  </a:ext>
                </a:extLst>
              </p:cNvPr>
              <p:cNvSpPr txBox="1"/>
              <p:nvPr/>
            </p:nvSpPr>
            <p:spPr>
              <a:xfrm>
                <a:off x="876120" y="3095799"/>
                <a:ext cx="6494005" cy="67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Recall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89C6B1-297D-7AB1-C838-1A0BDC17C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0" y="3095799"/>
                <a:ext cx="6494005" cy="671338"/>
              </a:xfrm>
              <a:prstGeom prst="rect">
                <a:avLst/>
              </a:prstGeom>
              <a:blipFill>
                <a:blip r:embed="rId4"/>
                <a:stretch>
                  <a:fillRect l="-1315" b="-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3F5547-C824-E54C-553B-18D6C41B059A}"/>
                  </a:ext>
                </a:extLst>
              </p:cNvPr>
              <p:cNvSpPr txBox="1"/>
              <p:nvPr/>
            </p:nvSpPr>
            <p:spPr>
              <a:xfrm>
                <a:off x="876120" y="4469187"/>
                <a:ext cx="6494005" cy="635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F1 Score =  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3F5547-C824-E54C-553B-18D6C41B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20" y="4469187"/>
                <a:ext cx="6494005" cy="635751"/>
              </a:xfrm>
              <a:prstGeom prst="rect">
                <a:avLst/>
              </a:prstGeom>
              <a:blipFill>
                <a:blip r:embed="rId5"/>
                <a:stretch>
                  <a:fillRect l="-1315" b="-86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0E92AD2-CED5-8531-8CC2-A5E90F1201F1}"/>
              </a:ext>
            </a:extLst>
          </p:cNvPr>
          <p:cNvSpPr txBox="1"/>
          <p:nvPr/>
        </p:nvSpPr>
        <p:spPr>
          <a:xfrm>
            <a:off x="7933760" y="2033749"/>
            <a:ext cx="2780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Predicted/Classified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145D8C4-4100-828D-7327-45F82FBD5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98174"/>
              </p:ext>
            </p:extLst>
          </p:nvPr>
        </p:nvGraphicFramePr>
        <p:xfrm>
          <a:off x="7116913" y="2712012"/>
          <a:ext cx="4413849" cy="2335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8416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n-lt"/>
                        </a:rPr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n-lt"/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41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n-lt"/>
                        </a:rPr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True Negative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41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n-lt"/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</a:rPr>
                        <a:t>True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47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Statistics for machine learning algorithms.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4285" y="1496106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F2AD897-1EAA-85F0-D8E9-793F2CA71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34188"/>
              </p:ext>
            </p:extLst>
          </p:nvPr>
        </p:nvGraphicFramePr>
        <p:xfrm>
          <a:off x="372533" y="2627088"/>
          <a:ext cx="11472939" cy="20707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41739">
                  <a:extLst>
                    <a:ext uri="{9D8B030D-6E8A-4147-A177-3AD203B41FA5}">
                      <a16:colId xmlns:a16="http://schemas.microsoft.com/office/drawing/2014/main" val="2567534612"/>
                    </a:ext>
                  </a:extLst>
                </a:gridCol>
                <a:gridCol w="1431833">
                  <a:extLst>
                    <a:ext uri="{9D8B030D-6E8A-4147-A177-3AD203B41FA5}">
                      <a16:colId xmlns:a16="http://schemas.microsoft.com/office/drawing/2014/main" val="62452790"/>
                    </a:ext>
                  </a:extLst>
                </a:gridCol>
                <a:gridCol w="2299789">
                  <a:extLst>
                    <a:ext uri="{9D8B030D-6E8A-4147-A177-3AD203B41FA5}">
                      <a16:colId xmlns:a16="http://schemas.microsoft.com/office/drawing/2014/main" val="970835609"/>
                    </a:ext>
                  </a:extLst>
                </a:gridCol>
                <a:gridCol w="2299789">
                  <a:extLst>
                    <a:ext uri="{9D8B030D-6E8A-4147-A177-3AD203B41FA5}">
                      <a16:colId xmlns:a16="http://schemas.microsoft.com/office/drawing/2014/main" val="640198198"/>
                    </a:ext>
                  </a:extLst>
                </a:gridCol>
                <a:gridCol w="2299789">
                  <a:extLst>
                    <a:ext uri="{9D8B030D-6E8A-4147-A177-3AD203B41FA5}">
                      <a16:colId xmlns:a16="http://schemas.microsoft.com/office/drawing/2014/main" val="3475533538"/>
                    </a:ext>
                  </a:extLst>
                </a:gridCol>
              </a:tblGrid>
              <a:tr h="5176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77214"/>
                  </a:ext>
                </a:extLst>
              </a:tr>
              <a:tr h="5176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Decision Tree (DT)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158352"/>
                  </a:ext>
                </a:extLst>
              </a:tr>
              <a:tr h="517675">
                <a:tc>
                  <a:txBody>
                    <a:bodyPr/>
                    <a:lstStyle/>
                    <a:p>
                      <a:r>
                        <a:rPr lang="en-US" b="1" dirty="0"/>
                        <a:t>        </a:t>
                      </a:r>
                      <a:r>
                        <a:rPr lang="en-US" b="0" dirty="0"/>
                        <a:t>Naive Bayes classifier</a:t>
                      </a:r>
                      <a:endParaRPr lang="en-US" b="0" dirty="0">
                        <a:hlinkClick r:id="rId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59.35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83405"/>
                  </a:ext>
                </a:extLst>
              </a:tr>
              <a:tr h="5176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Logistic Regression (LR)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300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127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1771" y="1901371"/>
            <a:ext cx="9506858" cy="2964093"/>
          </a:xfrm>
        </p:spPr>
        <p:txBody>
          <a:bodyPr>
            <a:normAutofit/>
          </a:bodyPr>
          <a:lstStyle/>
          <a:p>
            <a:r>
              <a:rPr lang="en-US" sz="2000" dirty="0"/>
              <a:t>Among all Logistic Regression classifiers performed better with better accuracy in predicting cardiovascular diseases.</a:t>
            </a:r>
          </a:p>
          <a:p>
            <a:r>
              <a:rPr lang="en-US" sz="2000" dirty="0"/>
              <a:t>Age, weight, systolic, and diastolic are the most related clinical features for cardiovascular diseases</a:t>
            </a:r>
          </a:p>
          <a:p>
            <a:r>
              <a:rPr lang="en-US" sz="2000" dirty="0"/>
              <a:t>Hyperparameter tuning really helped to get improved the accuracy</a:t>
            </a:r>
          </a:p>
          <a:p>
            <a:r>
              <a:rPr lang="en-US" sz="2000" dirty="0"/>
              <a:t>We may investigate deep learning algorithms to see better 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4285" y="1496106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06964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343" y="2255496"/>
            <a:ext cx="9463314" cy="193357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https://www.mathworks.com/discovery/machine-learning-models.html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https://compgenomr.github.io/book/predicting-continuous-variables-regression-with-machine-learning.htm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https://towardsdatascience.com/the-beginners-guide-to-selecting-machine-learning-predictive-models-in-python-f2eb594e4ddc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44285" y="1496106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3995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C9744ED-2A26-C900-7CF7-791F3559757D}"/>
              </a:ext>
            </a:extLst>
          </p:cNvPr>
          <p:cNvSpPr txBox="1">
            <a:spLocks/>
          </p:cNvSpPr>
          <p:nvPr/>
        </p:nvSpPr>
        <p:spPr>
          <a:xfrm>
            <a:off x="1524000" y="52903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Questions?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E7C2B-5714-F5AC-A02A-73F14BF7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30663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1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Data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Data 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Data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Conclusion and Future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References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4285" y="1496106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5790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1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INTRODUCTION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4996A4-D7A1-5A9F-88F6-BA9F0331F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513" y="2076051"/>
            <a:ext cx="8200571" cy="422547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44285" y="1002621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00177-8294-1645-901F-E6876B57149D}"/>
              </a:ext>
            </a:extLst>
          </p:cNvPr>
          <p:cNvSpPr txBox="1"/>
          <p:nvPr/>
        </p:nvSpPr>
        <p:spPr>
          <a:xfrm>
            <a:off x="544285" y="1216171"/>
            <a:ext cx="10951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Cardiovascular disease is the major factor of attention to medical research due to several risk factors such as blood pressure, diabetes, cholesterol, and many other factors.</a:t>
            </a:r>
          </a:p>
        </p:txBody>
      </p:sp>
    </p:spTree>
    <p:extLst>
      <p:ext uri="{BB962C8B-B14F-4D97-AF65-F5344CB8AC3E}">
        <p14:creationId xmlns:p14="http://schemas.microsoft.com/office/powerpoint/2010/main" val="314789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1244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813" y="2642060"/>
            <a:ext cx="6999514" cy="3149140"/>
          </a:xfrm>
        </p:spPr>
        <p:txBody>
          <a:bodyPr>
            <a:normAutofit/>
          </a:bodyPr>
          <a:lstStyle/>
          <a:p>
            <a:r>
              <a:rPr lang="en-US" sz="2000" dirty="0"/>
              <a:t>Implementation of machine learning technologies in healthcare has the potential to improve effectiveness while remaining cost-efficient.</a:t>
            </a:r>
          </a:p>
          <a:p>
            <a:r>
              <a:rPr lang="en-US" sz="2000" dirty="0"/>
              <a:t>Automated prediction of a patient’s cardiac health status can play a critical role in enhancing medical diagnosis and treatment</a:t>
            </a:r>
          </a:p>
          <a:p>
            <a:r>
              <a:rPr lang="en-US" sz="2000" dirty="0"/>
              <a:t>By analyzing the clinical parameters of patients, it is possible to make accurate predictions about the presence of heart disease.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4285" y="1684792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eart 140mm">
                <a:extLst>
                  <a:ext uri="{FF2B5EF4-FFF2-40B4-BE49-F238E27FC236}">
                    <a16:creationId xmlns:a16="http://schemas.microsoft.com/office/drawing/2014/main" id="{D1DAAE14-D733-C0DB-2F8D-6DE997BD6A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7605683"/>
                  </p:ext>
                </p:extLst>
              </p:nvPr>
            </p:nvGraphicFramePr>
            <p:xfrm>
              <a:off x="7959327" y="1489135"/>
              <a:ext cx="3717728" cy="48876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17728" cy="4887621"/>
                    </a:xfrm>
                    <a:prstGeom prst="rect">
                      <a:avLst/>
                    </a:prstGeom>
                  </am3d:spPr>
                  <am3d:camera>
                    <am3d:pos x="0" y="0" z="751990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0" d="1000000"/>
                    <am3d:preTrans dx="309752" dy="-16204927" dz="746547"/>
                    <am3d:scale>
                      <am3d:sx n="1000000" d="1000000"/>
                      <am3d:sy n="1000000" d="1000000"/>
                      <am3d:sz n="1000000" d="1000000"/>
                    </am3d:scale>
                    <am3d:rot ax="1411850" ay="-1641591" az="-6790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9737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eart 140mm">
                <a:extLst>
                  <a:ext uri="{FF2B5EF4-FFF2-40B4-BE49-F238E27FC236}">
                    <a16:creationId xmlns:a16="http://schemas.microsoft.com/office/drawing/2014/main" id="{D1DAAE14-D733-C0DB-2F8D-6DE997BD6A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9327" y="1489135"/>
                <a:ext cx="3717728" cy="48876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204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3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OBJECTIVE</a:t>
            </a:r>
            <a:endParaRPr lang="en-US" dirty="0">
              <a:latin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4285" y="1147765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BBE49F7-8604-D10D-5401-468D1D51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8974791"/>
              </p:ext>
            </p:extLst>
          </p:nvPr>
        </p:nvGraphicFramePr>
        <p:xfrm>
          <a:off x="-566566" y="1367214"/>
          <a:ext cx="13060211" cy="311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16507A7-D4FC-9C1D-9EC4-BCB544187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487348"/>
              </p:ext>
            </p:extLst>
          </p:nvPr>
        </p:nvGraphicFramePr>
        <p:xfrm>
          <a:off x="1673241" y="3576809"/>
          <a:ext cx="8990766" cy="311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712CC8-EF65-A04C-7289-1ECDB6D2F06A}"/>
              </a:ext>
            </a:extLst>
          </p:cNvPr>
          <p:cNvCxnSpPr>
            <a:cxnSpLocks/>
          </p:cNvCxnSpPr>
          <p:nvPr/>
        </p:nvCxnSpPr>
        <p:spPr>
          <a:xfrm>
            <a:off x="3286933" y="3763585"/>
            <a:ext cx="0" cy="832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1EA3A4-AEBA-4F0A-7204-2EC4845559CD}"/>
              </a:ext>
            </a:extLst>
          </p:cNvPr>
          <p:cNvCxnSpPr>
            <a:cxnSpLocks/>
          </p:cNvCxnSpPr>
          <p:nvPr/>
        </p:nvCxnSpPr>
        <p:spPr>
          <a:xfrm>
            <a:off x="6168072" y="3807127"/>
            <a:ext cx="0" cy="832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D36748-F10B-8A88-E0EB-ADBBF5BFEED8}"/>
              </a:ext>
            </a:extLst>
          </p:cNvPr>
          <p:cNvCxnSpPr>
            <a:cxnSpLocks/>
          </p:cNvCxnSpPr>
          <p:nvPr/>
        </p:nvCxnSpPr>
        <p:spPr>
          <a:xfrm>
            <a:off x="8896705" y="3807127"/>
            <a:ext cx="0" cy="832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E1B2EC-072A-46A1-8B38-B24B180322F2}"/>
              </a:ext>
            </a:extLst>
          </p:cNvPr>
          <p:cNvSpPr txBox="1"/>
          <p:nvPr/>
        </p:nvSpPr>
        <p:spPr>
          <a:xfrm>
            <a:off x="544285" y="1436968"/>
            <a:ext cx="6531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</a:rPr>
              <a:t>To evaluate the risk of cardiovascular disease.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018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8627"/>
            <a:ext cx="10515600" cy="762371"/>
          </a:xfrm>
        </p:spPr>
        <p:txBody>
          <a:bodyPr/>
          <a:lstStyle/>
          <a:p>
            <a:r>
              <a:rPr lang="en-US" dirty="0">
                <a:latin typeface="+mn-lt"/>
              </a:rPr>
              <a:t>DATA DISCRIPTION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99" y="1835224"/>
            <a:ext cx="4769372" cy="4983479"/>
          </a:xfrm>
        </p:spPr>
        <p:txBody>
          <a:bodyPr>
            <a:normAutofit/>
          </a:bodyPr>
          <a:lstStyle/>
          <a:p>
            <a:r>
              <a:rPr lang="en-IN" sz="2000" dirty="0">
                <a:cs typeface="Times New Roman" panose="02020603050405020304" pitchFamily="18" charset="0"/>
              </a:rPr>
              <a:t>The dataset contains 70,000 records of patient data.</a:t>
            </a:r>
          </a:p>
          <a:p>
            <a:r>
              <a:rPr lang="en-IN" sz="2000" dirty="0">
                <a:cs typeface="Times New Roman" panose="02020603050405020304" pitchFamily="18" charset="0"/>
              </a:rPr>
              <a:t>It contains 11 attributes with the target variable describing the presence or absence of heart disease.</a:t>
            </a:r>
          </a:p>
          <a:p>
            <a:r>
              <a:rPr lang="en-IN" sz="2000" dirty="0">
                <a:cs typeface="Times New Roman" panose="02020603050405020304" pitchFamily="18" charset="0"/>
              </a:rPr>
              <a:t>Input features are of three types – </a:t>
            </a:r>
          </a:p>
          <a:p>
            <a:pPr marL="857250" lvl="1" indent="-514350">
              <a:buAutoNum type="arabicPeriod"/>
            </a:pPr>
            <a:r>
              <a:rPr lang="en-IN" sz="2000" dirty="0">
                <a:cs typeface="Times New Roman" panose="02020603050405020304" pitchFamily="18" charset="0"/>
              </a:rPr>
              <a:t>Objective – containing descriptive information</a:t>
            </a:r>
          </a:p>
          <a:p>
            <a:pPr marL="857250" lvl="1" indent="-514350">
              <a:buAutoNum type="arabicPeriod"/>
            </a:pPr>
            <a:r>
              <a:rPr lang="en-IN" sz="2000" dirty="0">
                <a:cs typeface="Times New Roman" panose="02020603050405020304" pitchFamily="18" charset="0"/>
              </a:rPr>
              <a:t>Examination – containing the results of medical examination</a:t>
            </a:r>
          </a:p>
          <a:p>
            <a:pPr marL="857250" lvl="1" indent="-514350">
              <a:buAutoNum type="arabicPeriod"/>
            </a:pPr>
            <a:r>
              <a:rPr lang="en-IN" sz="2000" dirty="0">
                <a:cs typeface="Times New Roman" panose="02020603050405020304" pitchFamily="18" charset="0"/>
              </a:rPr>
              <a:t>Subjective – containing information given by the patients.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98714" y="1002618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D35483A4-F007-BCA8-99B5-CB14C3CBF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291172"/>
              </p:ext>
            </p:extLst>
          </p:nvPr>
        </p:nvGraphicFramePr>
        <p:xfrm>
          <a:off x="5085056" y="1240139"/>
          <a:ext cx="6999515" cy="4983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74953">
                  <a:extLst>
                    <a:ext uri="{9D8B030D-6E8A-4147-A177-3AD203B41FA5}">
                      <a16:colId xmlns:a16="http://schemas.microsoft.com/office/drawing/2014/main" val="1445769476"/>
                    </a:ext>
                  </a:extLst>
                </a:gridCol>
                <a:gridCol w="2237346">
                  <a:extLst>
                    <a:ext uri="{9D8B030D-6E8A-4147-A177-3AD203B41FA5}">
                      <a16:colId xmlns:a16="http://schemas.microsoft.com/office/drawing/2014/main" val="363790402"/>
                    </a:ext>
                  </a:extLst>
                </a:gridCol>
                <a:gridCol w="4087216">
                  <a:extLst>
                    <a:ext uri="{9D8B030D-6E8A-4147-A177-3AD203B41FA5}">
                      <a16:colId xmlns:a16="http://schemas.microsoft.com/office/drawing/2014/main" val="3962686868"/>
                    </a:ext>
                  </a:extLst>
                </a:gridCol>
              </a:tblGrid>
              <a:tr h="29940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76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Age of the person in days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5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Height of the person in centimetres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05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Weight of the person in kilograms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78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Male and 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37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ap_hi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Systolic blood pressure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28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ap_lo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Diastolic blood pressure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07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1: normal, 2:above normal, 3: well above normal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84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1: normal, 2:above normal, 3: well above normal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97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Smoking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Whether patient smokes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06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Alcohol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Consumption of alcohol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8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Physical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Presence of physical activity or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0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12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Checked all columns in the data for null values, inconsistent data types, and formats.</a:t>
            </a:r>
          </a:p>
          <a:p>
            <a:r>
              <a:rPr lang="en-US" sz="2000" dirty="0"/>
              <a:t>To convert the given age from days to years, divided it by 365.</a:t>
            </a:r>
          </a:p>
          <a:p>
            <a:r>
              <a:rPr lang="en-US" sz="2000" dirty="0"/>
              <a:t>Applied percentile-based outlier detection to identify and remove any extreme values in the dataset.</a:t>
            </a:r>
          </a:p>
          <a:p>
            <a:r>
              <a:rPr lang="en-US" sz="2000" dirty="0"/>
              <a:t>Utilized body mass index as a comprehensive measure of an individual’s weight status, considering both their height and weight.</a:t>
            </a:r>
          </a:p>
          <a:p>
            <a:r>
              <a:rPr lang="en-US" sz="2000" dirty="0"/>
              <a:t>Computed Mean arterial pressure by incorporating both systolic and diastolic blood pressure.</a:t>
            </a:r>
          </a:p>
          <a:p>
            <a:r>
              <a:rPr lang="en-US" sz="2000" dirty="0"/>
              <a:t>Converted continuous data variables, such as age, BMI, and mean atrial pressure into numerical values.</a:t>
            </a:r>
          </a:p>
          <a:p>
            <a:r>
              <a:rPr lang="en-US" sz="2000" dirty="0"/>
              <a:t>Applied the get_dummies function to all variables, except for the output variable, to generate new binary columns for each unique value of the respective variable,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4285" y="1496106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626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35B1ED-2827-E0ED-2F6D-0CBE40EA4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" y="751690"/>
            <a:ext cx="2985843" cy="226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CABDE6B-B29C-BDAB-7284-CD636788A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157" y="721643"/>
            <a:ext cx="2985843" cy="226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7C2C13-A167-CBBE-63EE-0DC64EAA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1690"/>
            <a:ext cx="2747032" cy="208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3A164B2-139E-CE03-96A7-F9BD8C4C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554" y="721643"/>
            <a:ext cx="2985843" cy="226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556F2B0-8893-D6C4-BC24-5F6EB3D85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" y="3599542"/>
            <a:ext cx="3160103" cy="239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B317895-3C72-228A-B6E5-4F356664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058" y="3583839"/>
            <a:ext cx="2985844" cy="22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0C97337-4D12-A46A-73FE-D2208DE8A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89" y="3541127"/>
            <a:ext cx="3160103" cy="239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7FE319B-4A2F-9894-7C80-BBEC74F6F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574" y="3541126"/>
            <a:ext cx="3123942" cy="237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9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343" y="2041298"/>
            <a:ext cx="9463314" cy="2775404"/>
          </a:xfrm>
        </p:spPr>
        <p:txBody>
          <a:bodyPr>
            <a:normAutofit/>
          </a:bodyPr>
          <a:lstStyle/>
          <a:p>
            <a:r>
              <a:rPr lang="en-US" sz="2000" dirty="0"/>
              <a:t>Data visualization – to analyze complex data, identify patterns, and extract valuable insights.</a:t>
            </a:r>
          </a:p>
          <a:p>
            <a:r>
              <a:rPr lang="en-US" sz="2000" dirty="0"/>
              <a:t>Among many categories of data visualization, we used multi-dimensional.</a:t>
            </a:r>
          </a:p>
          <a:p>
            <a:r>
              <a:rPr lang="en-US" sz="2000" dirty="0"/>
              <a:t>Histograms were plotted to identify patterns in all variables.</a:t>
            </a:r>
          </a:p>
          <a:p>
            <a:r>
              <a:rPr lang="en-US" sz="2000" dirty="0"/>
              <a:t>Plotted stacked bar graphs to see the relationship between each variable and the output cardiovascular disease.</a:t>
            </a:r>
          </a:p>
          <a:p>
            <a:r>
              <a:rPr lang="en-US" sz="2000" dirty="0"/>
              <a:t>To analyze the correlation between variables and the output, a heat map was created.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4285" y="1496106"/>
            <a:ext cx="1095102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76EE73FE-48DD-DD4C-F885-092D58A4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7672"/>
          <a:stretch>
            <a:fillRect/>
          </a:stretch>
        </p:blipFill>
        <p:spPr bwMode="auto">
          <a:xfrm>
            <a:off x="69215" y="6428432"/>
            <a:ext cx="1613811" cy="39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DE862-AB5E-02D8-44DE-4EC5340F4065}"/>
              </a:ext>
            </a:extLst>
          </p:cNvPr>
          <p:cNvSpPr txBox="1"/>
          <p:nvPr/>
        </p:nvSpPr>
        <p:spPr>
          <a:xfrm>
            <a:off x="10999303" y="6492875"/>
            <a:ext cx="1378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4D5371-F7DB-5648-B768-5243C5A9A4FB}" type="datetimeFigureOut">
              <a:rPr lang="en-US" sz="1600" smtClean="0">
                <a:ea typeface="Avenir Next" charset="0"/>
                <a:cs typeface="Times New Roman" panose="02020603050405020304" pitchFamily="18" charset="0"/>
              </a:rPr>
              <a:pPr/>
              <a:t>4/26/2023</a:t>
            </a:fld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141757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36A37A826064FB31266E9982C7922" ma:contentTypeVersion="6" ma:contentTypeDescription="Create a new document." ma:contentTypeScope="" ma:versionID="27db271a0dfd873450bd0e1cf68aee1f">
  <xsd:schema xmlns:xsd="http://www.w3.org/2001/XMLSchema" xmlns:xs="http://www.w3.org/2001/XMLSchema" xmlns:p="http://schemas.microsoft.com/office/2006/metadata/properties" xmlns:ns3="f16600a0-ef9a-43d0-a5c8-c7197d08d22d" xmlns:ns4="6ad7b093-1973-4567-8051-980f6af8ab49" targetNamespace="http://schemas.microsoft.com/office/2006/metadata/properties" ma:root="true" ma:fieldsID="0cdb7d4735e034cfbc4d03cca780deea" ns3:_="" ns4:_="">
    <xsd:import namespace="f16600a0-ef9a-43d0-a5c8-c7197d08d22d"/>
    <xsd:import namespace="6ad7b093-1973-4567-8051-980f6af8ab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6600a0-ef9a-43d0-a5c8-c7197d08d2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d7b093-1973-4567-8051-980f6af8ab4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16600a0-ef9a-43d0-a5c8-c7197d08d22d" xsi:nil="true"/>
  </documentManagement>
</p:properties>
</file>

<file path=customXml/itemProps1.xml><?xml version="1.0" encoding="utf-8"?>
<ds:datastoreItem xmlns:ds="http://schemas.openxmlformats.org/officeDocument/2006/customXml" ds:itemID="{CE7CF787-F7A2-4424-9468-8563BAA5AC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6600a0-ef9a-43d0-a5c8-c7197d08d22d"/>
    <ds:schemaRef ds:uri="6ad7b093-1973-4567-8051-980f6af8ab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8AF4C1-490D-4ED1-BF7B-1C3F58C597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E3C70D-B3B6-44BA-B132-7943DA2B9272}">
  <ds:schemaRefs>
    <ds:schemaRef ds:uri="6ad7b093-1973-4567-8051-980f6af8ab49"/>
    <ds:schemaRef ds:uri="http://schemas.microsoft.com/office/2006/documentManagement/types"/>
    <ds:schemaRef ds:uri="http://schemas.microsoft.com/office/infopath/2007/PartnerControls"/>
    <ds:schemaRef ds:uri="f16600a0-ef9a-43d0-a5c8-c7197d08d22d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925</Words>
  <Application>Microsoft Office PowerPoint</Application>
  <PresentationFormat>Widescreen</PresentationFormat>
  <Paragraphs>171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OUTLINE</vt:lpstr>
      <vt:lpstr>INTRODUCTION</vt:lpstr>
      <vt:lpstr>MOTIVATION</vt:lpstr>
      <vt:lpstr>OBJECTIVE</vt:lpstr>
      <vt:lpstr>DATA DISCRIPTION</vt:lpstr>
      <vt:lpstr>DATA PREPROCESSING</vt:lpstr>
      <vt:lpstr>PowerPoint Presentation</vt:lpstr>
      <vt:lpstr>DATA VISUALIZATION</vt:lpstr>
      <vt:lpstr>PowerPoint Presentation</vt:lpstr>
      <vt:lpstr>PowerPoint Presentation</vt:lpstr>
      <vt:lpstr>METHODS</vt:lpstr>
      <vt:lpstr>METHODS</vt:lpstr>
      <vt:lpstr>METHOD</vt:lpstr>
      <vt:lpstr>METHODS</vt:lpstr>
      <vt:lpstr>RESULTS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Vijaya Lakshmi Challagulla</dc:creator>
  <cp:lastModifiedBy>rvallapu</cp:lastModifiedBy>
  <cp:revision>3</cp:revision>
  <dcterms:created xsi:type="dcterms:W3CDTF">2023-04-19T02:31:59Z</dcterms:created>
  <dcterms:modified xsi:type="dcterms:W3CDTF">2023-04-27T03:19:50Z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0x010100D4E36A37A826064FB31266E9982C7922</vt:lpwstr>
  </property>
</Properties>
</file>